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4"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5" d="100"/>
          <a:sy n="95" d="100"/>
        </p:scale>
        <p:origin x="31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uspicious-cow/IBM-Applied-Data-Science-Capstone/blob/main/labs-jupyter-spacex-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uspicious-cow/IBM-Applied-Data-Science-Capstone/blob/main/jupyter-labs-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nbviewer.org/github/suspicious-cow/IBM-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ibm-applied-data-science-capstone.onrender.co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suspicious-cow/IBM-Applied-Data-Science-Capstone/blob/main/jupyter-labs-spacex-data-collection-api.ipynb"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Zain Naboulsi</a:t>
            </a:r>
          </a:p>
          <a:p>
            <a:r>
              <a:rPr lang="en-US" dirty="0">
                <a:solidFill>
                  <a:schemeClr val="bg2"/>
                </a:solidFill>
                <a:latin typeface="Abadi" panose="020B0604020104020204" pitchFamily="34" charset="0"/>
                <a:ea typeface="SF Pro" pitchFamily="2" charset="0"/>
                <a:cs typeface="SF Pro" pitchFamily="2" charset="0"/>
              </a:rPr>
              <a:t>06/27/2023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897364" cy="4827587"/>
          </a:xfrm>
          <a:prstGeom prst="rect">
            <a:avLst/>
          </a:prstGeom>
        </p:spPr>
        <p:txBody>
          <a:bodyPr lIns="91440" tIns="45720" rIns="91440" bIns="45720" anchor="t">
            <a:no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Web scraping is a technique we use to extract information from websites.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In this case, we extract Falcon 9 historical launch records from a Wikipedia page.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This particular page contains information within an HTML table, and we utilize a tool named </a:t>
            </a:r>
            <a:r>
              <a:rPr lang="en-US" sz="1400" dirty="0" err="1">
                <a:solidFill>
                  <a:schemeClr val="accent3">
                    <a:lumMod val="25000"/>
                  </a:schemeClr>
                </a:solidFill>
                <a:latin typeface="Abadi" panose="020B0604020104020204" pitchFamily="34" charset="0"/>
              </a:rPr>
              <a:t>BeautifulSoup</a:t>
            </a:r>
            <a:r>
              <a:rPr lang="en-US" sz="1400" dirty="0">
                <a:solidFill>
                  <a:schemeClr val="accent3">
                    <a:lumMod val="25000"/>
                  </a:schemeClr>
                </a:solidFill>
                <a:latin typeface="Abadi" panose="020B0604020104020204" pitchFamily="34" charset="0"/>
              </a:rPr>
              <a:t> to parse this data. Once the table is parsed, we convert this data into a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The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structure allows us to further analyze and visualize the data, paving the way for insightful discoveries about Falcon 9 launch records.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3"/>
              </a:rPr>
              <a:t>https://github.com/suspicious-cow/IBM-Applied-Data-Science-Capstone/blob/main/jupyter-labs-webscraping.ipynb</a:t>
            </a:r>
            <a:r>
              <a:rPr lang="en-US" sz="14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Scraping</a:t>
            </a:r>
            <a:endParaRPr lang="en-US" dirty="0">
              <a:solidFill>
                <a:srgbClr val="0B49CB"/>
              </a:solidFill>
            </a:endParaRPr>
          </a:p>
        </p:txBody>
      </p:sp>
      <p:pic>
        <p:nvPicPr>
          <p:cNvPr id="2050" name="Picture 2" descr="Web Scraping Tutorial And Use Case | by JetRuby Agency | JetRuby Agency">
            <a:extLst>
              <a:ext uri="{FF2B5EF4-FFF2-40B4-BE49-F238E27FC236}">
                <a16:creationId xmlns:a16="http://schemas.microsoft.com/office/drawing/2014/main" id="{3D8864F9-36F3-8F9F-F9CF-388E899E03C9}"/>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1870711"/>
            <a:ext cx="50482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2100"/>
            <a:ext cx="4602089" cy="5010150"/>
          </a:xfrm>
          <a:prstGeom prst="rect">
            <a:avLst/>
          </a:prstGeom>
        </p:spPr>
        <p:txBody>
          <a:bodyPr/>
          <a:lstStyle/>
          <a:p>
            <a:pPr marL="0" indent="0">
              <a:buNone/>
            </a:pPr>
            <a:r>
              <a:rPr lang="en-US" sz="1600" dirty="0">
                <a:solidFill>
                  <a:schemeClr val="accent3">
                    <a:lumMod val="25000"/>
                  </a:schemeClr>
                </a:solidFill>
                <a:latin typeface="Abadi" panose="020B0604020104020204" pitchFamily="34" charset="0"/>
              </a:rPr>
              <a:t>Data wrangling involves refining raw data into a more usable format. </a:t>
            </a:r>
          </a:p>
          <a:p>
            <a:pPr marL="0" indent="0">
              <a:buNone/>
            </a:pPr>
            <a:r>
              <a:rPr lang="en-US" sz="1600" dirty="0">
                <a:solidFill>
                  <a:schemeClr val="accent3">
                    <a:lumMod val="25000"/>
                  </a:schemeClr>
                </a:solidFill>
                <a:latin typeface="Abadi" panose="020B0604020104020204" pitchFamily="34" charset="0"/>
              </a:rPr>
              <a:t>As part of our analysis, we conduct Exploratory Data Analysis (EDA) to detect patterns, spot anomalies, or test hypotheses. </a:t>
            </a:r>
          </a:p>
          <a:p>
            <a:pPr marL="0" indent="0">
              <a:buNone/>
            </a:pPr>
            <a:r>
              <a:rPr lang="en-US" sz="1600" dirty="0">
                <a:solidFill>
                  <a:schemeClr val="accent3">
                    <a:lumMod val="25000"/>
                  </a:schemeClr>
                </a:solidFill>
                <a:latin typeface="Abadi" panose="020B0604020104020204" pitchFamily="34" charset="0"/>
              </a:rPr>
              <a:t>A critical aspect of this process involves determining labels for our supervised models. </a:t>
            </a:r>
          </a:p>
          <a:p>
            <a:pPr marL="0" indent="0">
              <a:buNone/>
            </a:pPr>
            <a:r>
              <a:rPr lang="en-US" sz="1600" dirty="0">
                <a:solidFill>
                  <a:schemeClr val="accent3">
                    <a:lumMod val="25000"/>
                  </a:schemeClr>
                </a:solidFill>
                <a:latin typeface="Abadi" panose="020B0604020104020204" pitchFamily="34" charset="0"/>
              </a:rPr>
              <a:t>Our dataset has instances where the Falcon 9 booster did not land as planned. These outcomes fall into various categories, such as successful or unsuccessful landing on ocean, ground pad, or drone ship, denoted by terms like 'True Ocean', 'False Ocean', 'True RTLS', 'False RTLS', 'True ASDS', and 'False ASDS’.</a:t>
            </a:r>
          </a:p>
          <a:p>
            <a:pPr marL="0" indent="0">
              <a:buNone/>
            </a:pPr>
            <a:r>
              <a:rPr lang="en-US" sz="1600" dirty="0">
                <a:solidFill>
                  <a:schemeClr val="accent3">
                    <a:lumMod val="25000"/>
                  </a:schemeClr>
                </a:solidFill>
                <a:latin typeface="Abadi" panose="020B0604020104020204" pitchFamily="34" charset="0"/>
              </a:rPr>
              <a:t>For simplicity and ease of modeling, we transform these outcomes into training labels. '1' indicates a successful landing, while '0' signifies an unsuccessful one. This transformation will aid in the development of predictive models in later stages.</a:t>
            </a:r>
            <a:endParaRPr lang="en-US" sz="1800" dirty="0"/>
          </a:p>
          <a:p>
            <a:endParaRPr lang="en-US" sz="1800" dirty="0"/>
          </a:p>
          <a:p>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076" name="Picture 4" descr="Understanding Data Wrangling: What it is, Why it is Important, And How to  Approach it : @VMblog">
            <a:extLst>
              <a:ext uri="{FF2B5EF4-FFF2-40B4-BE49-F238E27FC236}">
                <a16:creationId xmlns:a16="http://schemas.microsoft.com/office/drawing/2014/main" id="{A9C8ED4B-7E3E-384E-8072-9FEB6F06E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84" y="1366350"/>
            <a:ext cx="3829155" cy="3829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EA981B-114F-11BE-EF39-22E05A213751}"/>
              </a:ext>
            </a:extLst>
          </p:cNvPr>
          <p:cNvSpPr txBox="1"/>
          <p:nvPr/>
        </p:nvSpPr>
        <p:spPr>
          <a:xfrm>
            <a:off x="6299584" y="5337761"/>
            <a:ext cx="3829155" cy="738664"/>
          </a:xfrm>
          <a:prstGeom prst="rect">
            <a:avLst/>
          </a:prstGeom>
          <a:noFill/>
        </p:spPr>
        <p:txBody>
          <a:bodyPr wrap="square" rtlCol="0">
            <a:spAutoFit/>
          </a:bodyPr>
          <a:lstStyle/>
          <a:p>
            <a:r>
              <a:rPr lang="en-US" sz="1400" dirty="0">
                <a:hlinkClick r:id="rId4"/>
              </a:rPr>
              <a:t>https://github.com/suspicious-cow/IBM-Applied-Data-Science-Capstone/blob/main/labs-jupyter-spacex-Data%20wrangling.ipynb</a:t>
            </a:r>
            <a:r>
              <a:rPr lang="en-US" sz="1400" dirty="0"/>
              <a:t> </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750"/>
            <a:ext cx="6669015" cy="5313694"/>
          </a:xfrm>
          <a:prstGeom prst="rect">
            <a:avLst/>
          </a:prstGeom>
        </p:spPr>
        <p:txBody>
          <a:bodyPr lIns="91440" tIns="45720" rIns="91440" bIns="45720" anchor="t"/>
          <a:lstStyle/>
          <a:p>
            <a:pPr marL="0" indent="0">
              <a:buNone/>
            </a:pPr>
            <a:r>
              <a:rPr lang="en-US" sz="1400" dirty="0"/>
              <a:t>We charted various parameters against each other to understand their impact on launch success. The '</a:t>
            </a:r>
            <a:r>
              <a:rPr lang="en-US" sz="1400" dirty="0" err="1"/>
              <a:t>FlightNumber</a:t>
            </a:r>
            <a:r>
              <a:rPr lang="en-US" sz="1400" dirty="0"/>
              <a:t>' against '</a:t>
            </a:r>
            <a:r>
              <a:rPr lang="en-US" sz="1400" dirty="0" err="1"/>
              <a:t>PayloadMass</a:t>
            </a:r>
            <a:r>
              <a:rPr lang="en-US" sz="1400" dirty="0"/>
              <a:t>' plot showed an increased likelihood of first stage landing with increasing flight numbers, but a decreasing success rate with heavier payloads. </a:t>
            </a:r>
          </a:p>
          <a:p>
            <a:pPr marL="0" indent="0">
              <a:buNone/>
            </a:pPr>
            <a:endParaRPr lang="en-US" sz="1400" dirty="0"/>
          </a:p>
          <a:p>
            <a:pPr marL="0" indent="0">
              <a:buNone/>
            </a:pPr>
            <a:r>
              <a:rPr lang="en-US" sz="1400" dirty="0"/>
              <a:t>Examining success rates by launch sites, we found variances 'CCAFS LC-40' had a 60% success rate, while 'KSC LC-39A' and 'VAFB SLC 4E' had 77%. This was visualized using a '</a:t>
            </a:r>
            <a:r>
              <a:rPr lang="en-US" sz="1400" dirty="0" err="1"/>
              <a:t>catplot</a:t>
            </a:r>
            <a:r>
              <a:rPr lang="en-US" sz="1400" dirty="0"/>
              <a:t>' with '</a:t>
            </a:r>
            <a:r>
              <a:rPr lang="en-US" sz="1400" dirty="0" err="1"/>
              <a:t>FlightNumber</a:t>
            </a:r>
            <a:r>
              <a:rPr lang="en-US" sz="1400" dirty="0"/>
              <a:t>' and '</a:t>
            </a:r>
            <a:r>
              <a:rPr lang="en-US" sz="1400" dirty="0" err="1"/>
              <a:t>LaunchSite</a:t>
            </a:r>
            <a:r>
              <a:rPr lang="en-US" sz="1400" dirty="0"/>
              <a:t>' on the axes, and the success class as the hue. </a:t>
            </a:r>
          </a:p>
          <a:p>
            <a:pPr marL="0" indent="0">
              <a:buNone/>
            </a:pPr>
            <a:endParaRPr lang="en-US" sz="1400" dirty="0"/>
          </a:p>
          <a:p>
            <a:pPr marL="0" indent="0">
              <a:buNone/>
            </a:pPr>
            <a:r>
              <a:rPr lang="en-US" sz="1400" dirty="0"/>
              <a:t>Investigating the relationship between launch sites and payload mass, we discovered that the 'VAFB-SLC' site hadn't launched any rockets for payloads over 10000. </a:t>
            </a:r>
          </a:p>
          <a:p>
            <a:pPr marL="0" indent="0">
              <a:buNone/>
            </a:pPr>
            <a:endParaRPr lang="en-US" sz="1400" dirty="0"/>
          </a:p>
          <a:p>
            <a:pPr marL="0" indent="0">
              <a:buNone/>
            </a:pPr>
            <a:r>
              <a:rPr lang="en-US" sz="1400" dirty="0"/>
              <a:t>A relationship was also sought between success rate and orbit type through a bar chart. It indicated that certain orbits had a higher success rate. The scatterplot of '</a:t>
            </a:r>
            <a:r>
              <a:rPr lang="en-US" sz="1400" dirty="0" err="1"/>
              <a:t>FlightNumber</a:t>
            </a:r>
            <a:r>
              <a:rPr lang="en-US" sz="1400" dirty="0"/>
              <a:t>' against 'Orbit' type showed a relationship between success and flight numbers in 'LEO' orbit but not in 'GTO' orbit. </a:t>
            </a:r>
          </a:p>
          <a:p>
            <a:pPr marL="0" indent="0">
              <a:buNone/>
            </a:pPr>
            <a:endParaRPr lang="en-US" sz="1400" dirty="0"/>
          </a:p>
          <a:p>
            <a:pPr marL="0" indent="0">
              <a:buNone/>
            </a:pPr>
            <a:r>
              <a:rPr lang="en-US" sz="1400" dirty="0"/>
              <a:t>Finally, examining payload mass against orbit type, we found that successful landings were more frequent for 'Polar', 'LEO', and 'ISS' with heavier payloads, while 'GTO' had both successful and unsuccessful missions. </a:t>
            </a:r>
          </a:p>
          <a:p>
            <a:pPr marL="0" indent="0">
              <a:buNone/>
            </a:pPr>
            <a:endParaRPr lang="en-US" sz="1400" dirty="0"/>
          </a:p>
          <a:p>
            <a:pPr marL="0" indent="0">
              <a:buNone/>
            </a:pPr>
            <a:r>
              <a:rPr lang="en-US" sz="1400" dirty="0"/>
              <a:t>The trend line charting 'Year' against the average success rate demonstrated a steadily increasing success rate from 2013 to 2020. Overall, these visualizations provided insights into the factors that may influence the success of a launch.</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4D6B7CD-41FE-F1E0-3461-14A8737C4799}"/>
              </a:ext>
            </a:extLst>
          </p:cNvPr>
          <p:cNvPicPr>
            <a:picLocks noChangeAspect="1"/>
          </p:cNvPicPr>
          <p:nvPr/>
        </p:nvPicPr>
        <p:blipFill>
          <a:blip r:embed="rId3"/>
          <a:stretch>
            <a:fillRect/>
          </a:stretch>
        </p:blipFill>
        <p:spPr>
          <a:xfrm>
            <a:off x="7496175" y="1524000"/>
            <a:ext cx="4533900" cy="3526367"/>
          </a:xfrm>
          <a:prstGeom prst="rect">
            <a:avLst/>
          </a:prstGeom>
        </p:spPr>
      </p:pic>
      <p:sp>
        <p:nvSpPr>
          <p:cNvPr id="8" name="TextBox 7">
            <a:extLst>
              <a:ext uri="{FF2B5EF4-FFF2-40B4-BE49-F238E27FC236}">
                <a16:creationId xmlns:a16="http://schemas.microsoft.com/office/drawing/2014/main" id="{1135FE1C-70EF-ABB9-A5AC-FBBD1ECD03C1}"/>
              </a:ext>
            </a:extLst>
          </p:cNvPr>
          <p:cNvSpPr txBox="1"/>
          <p:nvPr/>
        </p:nvSpPr>
        <p:spPr>
          <a:xfrm>
            <a:off x="7439025" y="5196439"/>
            <a:ext cx="4591050" cy="523220"/>
          </a:xfrm>
          <a:prstGeom prst="rect">
            <a:avLst/>
          </a:prstGeom>
          <a:noFill/>
        </p:spPr>
        <p:txBody>
          <a:bodyPr wrap="square">
            <a:spAutoFit/>
          </a:bodyPr>
          <a:lstStyle/>
          <a:p>
            <a:r>
              <a:rPr lang="en-US" sz="1400" dirty="0">
                <a:hlinkClick r:id="rId4"/>
              </a:rPr>
              <a:t>https://github.com/suspicious-cow/IBM-Applied-Data-Science-Capstone/blob/main/jupyter-labs-eda-dataviz.ipynb</a:t>
            </a:r>
            <a:r>
              <a:rPr lang="en-US" sz="1400" dirty="0"/>
              <a:t> </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6385"/>
            <a:ext cx="9745589" cy="5235191"/>
          </a:xfrm>
          <a:prstGeom prst="rect">
            <a:avLst/>
          </a:prstGeom>
        </p:spPr>
        <p:txBody>
          <a:bodyPr lIns="91440" tIns="45720" rIns="91440" bIns="45720" anchor="t"/>
          <a:lstStyle/>
          <a:p>
            <a:r>
              <a:rPr lang="en-US" sz="1400" dirty="0"/>
              <a:t>Identified unique launch sites involved in the space mission to understand the diversity of launch locations, essential for assessing geographical dependencies and operational flexibility.</a:t>
            </a:r>
          </a:p>
          <a:p>
            <a:r>
              <a:rPr lang="en-US" sz="1400" dirty="0"/>
              <a:t>Showcased five records of launch sites starting with 'CCA' to illustrate the data consistency and validate naming conventions in the dataset, crucial for maintaining data integrity.</a:t>
            </a:r>
          </a:p>
          <a:p>
            <a:r>
              <a:rPr lang="en-US" sz="1400" dirty="0"/>
              <a:t>Calculated the total payload mass carried by boosters launched by NASA (CRS) to assess the partnership's contribution to SpaceX's total payload volume, important for strategic partnership evaluations.</a:t>
            </a:r>
          </a:p>
          <a:p>
            <a:r>
              <a:rPr lang="en-US" sz="1400" dirty="0"/>
              <a:t>Determined the average payload mass carried by the 'F9 v1.1' booster version to quantify its payload capacity, fundamental in performance comparison against other booster versions.</a:t>
            </a:r>
          </a:p>
          <a:p>
            <a:r>
              <a:rPr lang="en-US" sz="1400" dirty="0"/>
              <a:t>Identified the date when the first successful ground pad landing was achieved to mark the milestone in SpaceX's reusability program, critical for tracking technological advancements and operational efficiency.</a:t>
            </a:r>
          </a:p>
          <a:p>
            <a:r>
              <a:rPr lang="en-US" sz="1400" dirty="0"/>
              <a:t>Listed the names of boosters that had successful landings on a drone ship and carried a payload mass between 4000 and 6000 kg to highlight specific booster performances under defined conditions, relevant for fine-tuning future missions.</a:t>
            </a:r>
          </a:p>
          <a:p>
            <a:r>
              <a:rPr lang="en-US" sz="1400" dirty="0"/>
              <a:t>Counted the total number of successful and failed mission outcomes to assess overall mission success rate, imperative for evaluating company performance and guiding future mission planning.</a:t>
            </a:r>
          </a:p>
          <a:p>
            <a:r>
              <a:rPr lang="en-US" sz="1400" dirty="0"/>
              <a:t>Listed booster versions carrying the maximum payload mass to identify the high-performance variants, essential for optimizing mission design considering payload requirements.</a:t>
            </a:r>
          </a:p>
          <a:p>
            <a:r>
              <a:rPr lang="en-US" sz="1400" dirty="0"/>
              <a:t>Showcased records displaying the month names, failure landing outcomes in drone ship, booster versions, and launch sites for the year 2015 to provide a detailed performance report for that year, useful for year-over-year performance comparisons.</a:t>
            </a:r>
          </a:p>
          <a:p>
            <a:r>
              <a:rPr lang="en-US" sz="1400" dirty="0"/>
              <a:t>Ranked the count of various landing outcomes from June 4, 2010, to March 20, 2017, to analyze the trend and success rate over a specific period, necessary for trend analysis and predicting future success rates.</a:t>
            </a:r>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80AE6E61-1132-95AA-B11A-981CDE55AC90}"/>
              </a:ext>
            </a:extLst>
          </p:cNvPr>
          <p:cNvSpPr txBox="1"/>
          <p:nvPr/>
        </p:nvSpPr>
        <p:spPr>
          <a:xfrm>
            <a:off x="770010" y="6459701"/>
            <a:ext cx="9549647" cy="307777"/>
          </a:xfrm>
          <a:prstGeom prst="rect">
            <a:avLst/>
          </a:prstGeom>
          <a:noFill/>
        </p:spPr>
        <p:txBody>
          <a:bodyPr wrap="square">
            <a:spAutoFit/>
          </a:bodyPr>
          <a:lstStyle/>
          <a:p>
            <a:r>
              <a:rPr lang="en-US" sz="1400" dirty="0">
                <a:hlinkClick r:id="rId3"/>
              </a:rPr>
              <a:t>https://github.com/suspicious-cow/IBM-Applied-Data-Science-Capstone/blob/main/jupyter-labs-eda-sql-coursera_sqllite.ipynb</a:t>
            </a:r>
            <a:r>
              <a:rPr lang="en-US" sz="1400" dirty="0"/>
              <a:t> </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marL="0" indent="0">
              <a:buNone/>
            </a:pPr>
            <a:r>
              <a:rPr lang="en-US" sz="1800" dirty="0"/>
              <a:t>Several graphics (shown later) were used to provide insight about the launch locations. We began by marking all launch sites on a map, which gave a clear view of their geographical distribution, providing us with immediate context of the environmental factors they might have been subjected to, like weather and population density. This visual representation allowed a straightforward comparison of location attributes among the sites.</a:t>
            </a:r>
          </a:p>
          <a:p>
            <a:pPr marL="0" indent="0">
              <a:buNone/>
            </a:pPr>
            <a:endParaRPr lang="en-US" sz="1800" dirty="0"/>
          </a:p>
          <a:p>
            <a:pPr marL="0" indent="0">
              <a:buNone/>
            </a:pPr>
            <a:r>
              <a:rPr lang="en-US" sz="1800" dirty="0"/>
              <a:t>Next, we added markers to indicate the success or failure of launches at each site. By utilizing color-coded markers (green for success, red for failure), we aimed to provide a clear, visual indicator of the success rate for each site. This provided a high-level overview of the performance of each site and potentially highlighted any correlation between location and success rate.</a:t>
            </a:r>
          </a:p>
          <a:p>
            <a:pPr marL="0" indent="0">
              <a:buNone/>
            </a:pPr>
            <a:endParaRPr lang="en-US" sz="1800" dirty="0"/>
          </a:p>
          <a:p>
            <a:pPr marL="0" indent="0">
              <a:buNone/>
            </a:pPr>
            <a:r>
              <a:rPr lang="en-US" sz="1800" dirty="0"/>
              <a:t>Finally, we calculated and displayed the distances between each launch site and two significant proximities: coastlines and major cities. By drawing lines between the launch site and these points of interest, we visually emphasized the spatial relationship. This aided in understanding logistical considerations, such as how easily materials and personnel could reach the site, the ease of shipping the rockets to the launch site, and safety factors, such as the remoteness from populated areas.</a:t>
            </a:r>
          </a:p>
          <a:p>
            <a:pPr marL="0" indent="0">
              <a:buNone/>
            </a:pPr>
            <a:endParaRPr lang="en-US" sz="1800" dirty="0"/>
          </a:p>
          <a:p>
            <a:pPr marL="0" indent="0">
              <a:buNone/>
            </a:pPr>
            <a:r>
              <a:rPr lang="en-US" sz="1800" dirty="0"/>
              <a:t>Overall, these additions to the map facilitated a comprehensive visual analysis that went beyond raw data, offering insights into factors that may have impacted the success of a launch.</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0909194F-C5AB-4C94-4810-CB70912E5E9A}"/>
              </a:ext>
            </a:extLst>
          </p:cNvPr>
          <p:cNvSpPr txBox="1"/>
          <p:nvPr/>
        </p:nvSpPr>
        <p:spPr>
          <a:xfrm>
            <a:off x="770011" y="6136856"/>
            <a:ext cx="9917224" cy="307777"/>
          </a:xfrm>
          <a:prstGeom prst="rect">
            <a:avLst/>
          </a:prstGeom>
          <a:noFill/>
        </p:spPr>
        <p:txBody>
          <a:bodyPr wrap="square">
            <a:spAutoFit/>
          </a:bodyPr>
          <a:lstStyle/>
          <a:p>
            <a:r>
              <a:rPr lang="en-US" sz="1400" dirty="0">
                <a:hlinkClick r:id="rId3"/>
              </a:rPr>
              <a:t>https://nbviewer.org/github/suspicious-cow/IBM-Applied-Data-Science-Capstone/blob/main/lab_jupyter_launch_site_location.ipynb</a:t>
            </a:r>
            <a:r>
              <a:rPr lang="en-US" sz="1400" dirty="0"/>
              <a:t> </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3530" y="1507252"/>
            <a:ext cx="10349802" cy="4830965"/>
          </a:xfrm>
          <a:prstGeom prst="rect">
            <a:avLst/>
          </a:prstGeom>
        </p:spPr>
        <p:txBody>
          <a:bodyPr vert="horz" lIns="91440" tIns="45720" rIns="91440" bIns="45720" rtlCol="0" anchor="t">
            <a:normAutofit fontScale="92500" lnSpcReduction="20000"/>
          </a:bodyPr>
          <a:lstStyle/>
          <a:p>
            <a:pPr marL="0" indent="0">
              <a:buNone/>
            </a:pPr>
            <a:r>
              <a:rPr lang="en-US" sz="1400" dirty="0"/>
              <a:t>A </a:t>
            </a:r>
            <a:r>
              <a:rPr lang="en-US" sz="1400" dirty="0" err="1"/>
              <a:t>Plotly</a:t>
            </a:r>
            <a:r>
              <a:rPr lang="en-US" sz="1400" dirty="0"/>
              <a:t> dashboard was developed to enhance understanding and interpretation of SpaceX launch data. The dashboard comprised of multiple components for data interaction and visualization.</a:t>
            </a:r>
          </a:p>
          <a:p>
            <a:pPr marL="0" indent="0">
              <a:buNone/>
            </a:pPr>
            <a:endParaRPr lang="en-US" sz="1400" dirty="0"/>
          </a:p>
          <a:p>
            <a:pPr marL="0" indent="0">
              <a:buNone/>
            </a:pPr>
            <a:r>
              <a:rPr lang="en-US" sz="1400" dirty="0"/>
              <a:t>The dashboard initially presented a dropdown list to allow selection of a specific Launch Site or an option to consider all sites. This interaction allowed executives to examine and compare data on a site-by-site basis or holistically, thus enabling analysis at varying levels of granularity.</a:t>
            </a:r>
          </a:p>
          <a:p>
            <a:pPr marL="0" indent="0">
              <a:buNone/>
            </a:pPr>
            <a:endParaRPr lang="en-US" sz="1400" dirty="0"/>
          </a:p>
          <a:p>
            <a:pPr marL="0" indent="0">
              <a:buNone/>
            </a:pPr>
            <a:r>
              <a:rPr lang="en-US" sz="1400" dirty="0"/>
              <a:t>To illustrate the success rate of launches, a pie chart was incorporated into the dashboard. When a specific site was selected from the dropdown, the pie chart showed the ratio of Successful to Failed launches for that site. When 'All Sites' option was chosen, it displayed the total successful launches for all sites. This interactive graphical representation provided a clear overview of launch outcomes, aiding in the identification of performance trends and potential issues at specific sites.</a:t>
            </a:r>
          </a:p>
          <a:p>
            <a:pPr marL="0" indent="0">
              <a:buNone/>
            </a:pPr>
            <a:endParaRPr lang="en-US" sz="1400" dirty="0"/>
          </a:p>
          <a:p>
            <a:pPr marL="0" indent="0">
              <a:buNone/>
            </a:pPr>
            <a:r>
              <a:rPr lang="en-US" sz="1400" dirty="0"/>
              <a:t>A payload range slider was another component added to the dashboard. This slider, which operated over a specified range of payload mass, allowed the user to filter the data based on the payload mass. This provided a valuable opportunity to observe and explore how the payload mass might influence launch success.</a:t>
            </a:r>
          </a:p>
          <a:p>
            <a:pPr marL="0" indent="0">
              <a:buNone/>
            </a:pPr>
            <a:endParaRPr lang="en-US" sz="1400" dirty="0"/>
          </a:p>
          <a:p>
            <a:pPr marL="0" indent="0">
              <a:buNone/>
            </a:pPr>
            <a:r>
              <a:rPr lang="en-US" sz="1400" dirty="0"/>
              <a:t>The final component was a scatter plot that depicted the correlation between payload mass and launch success. The plot was updated based on the site chosen from the dropdown and the payload range selected. This enabled executives to explore potential relationships between the payload mass and the success of the launches. The data points in the scatter plot were color-coded according to the Booster Version Category, offering further insight into the impact of different booster versions on launch success.</a:t>
            </a:r>
          </a:p>
          <a:p>
            <a:pPr marL="0" indent="0">
              <a:buNone/>
            </a:pPr>
            <a:endParaRPr lang="en-US" sz="1400" dirty="0"/>
          </a:p>
          <a:p>
            <a:pPr marL="0" indent="0">
              <a:buNone/>
            </a:pPr>
            <a:r>
              <a:rPr lang="en-US" sz="1400" dirty="0"/>
              <a:t>Overall, the interactive features and visualizations of the </a:t>
            </a:r>
            <a:r>
              <a:rPr lang="en-US" sz="1400" dirty="0" err="1"/>
              <a:t>Plotly</a:t>
            </a:r>
            <a:r>
              <a:rPr lang="en-US" sz="1400" dirty="0"/>
              <a:t> dashboard enabled an effective exploration and interpretation of the data, thereby aiding strategic decision-making and planning in SpaceX launch operations.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BC6A8CE4-7F83-9D4B-EC6F-5F1E80F1BB9D}"/>
              </a:ext>
            </a:extLst>
          </p:cNvPr>
          <p:cNvSpPr txBox="1"/>
          <p:nvPr/>
        </p:nvSpPr>
        <p:spPr>
          <a:xfrm>
            <a:off x="2846196" y="6338218"/>
            <a:ext cx="6094324" cy="369332"/>
          </a:xfrm>
          <a:prstGeom prst="rect">
            <a:avLst/>
          </a:prstGeom>
          <a:noFill/>
        </p:spPr>
        <p:txBody>
          <a:bodyPr wrap="square">
            <a:spAutoFit/>
          </a:bodyPr>
          <a:lstStyle/>
          <a:p>
            <a:r>
              <a:rPr lang="en-US" dirty="0">
                <a:hlinkClick r:id="rId3"/>
              </a:rPr>
              <a:t>https://ibm-applied-data-science-capstone.onrender.com/</a:t>
            </a:r>
            <a:r>
              <a:rPr lang="en-US" dirty="0"/>
              <a:t> </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55000" lnSpcReduction="20000"/>
          </a:bodyPr>
          <a:lstStyle/>
          <a:p>
            <a:pPr marL="0" indent="0">
              <a:buNone/>
            </a:pPr>
            <a:r>
              <a:rPr lang="en-US" dirty="0"/>
              <a:t>The process of developing a high-performing classification model commenced with exploratory data analysis. This entailed standardizing the data to ensure uniformity, thereby allowing effective comparisons between features. The data was subsequently partitioned into training and test sets, which facilitated both model development and subsequent evaluation.</a:t>
            </a:r>
          </a:p>
          <a:p>
            <a:pPr marL="0" indent="0">
              <a:buNone/>
            </a:pPr>
            <a:endParaRPr lang="en-US" dirty="0"/>
          </a:p>
          <a:p>
            <a:pPr marL="0" indent="0">
              <a:buNone/>
            </a:pPr>
            <a:r>
              <a:rPr lang="en-US" dirty="0"/>
              <a:t>Following this initial phase, we embarked on the task of hyperparameter tuning for multiple types of classifiers: Support Vector Machine (SVM), Classification Trees, Logistic Regression, and K Nearest Neighbors. Each classifier was explored using a </a:t>
            </a:r>
            <a:r>
              <a:rPr lang="en-US" dirty="0" err="1"/>
              <a:t>GridSearchCV</a:t>
            </a:r>
            <a:r>
              <a:rPr lang="en-US" dirty="0"/>
              <a:t> object, a technique that systematically works through multiple combinations of hyperparameters to determine the most effective ones. This approach was employed with a 10-fold cross-validation to ensure robustness, which involves splitting the data into 10 parts and iteratively training the model on nine parts while testing on the remaining part.</a:t>
            </a:r>
          </a:p>
          <a:p>
            <a:pPr marL="0" indent="0">
              <a:buNone/>
            </a:pPr>
            <a:endParaRPr lang="en-US" dirty="0"/>
          </a:p>
          <a:p>
            <a:pPr marL="0" indent="0">
              <a:buNone/>
            </a:pPr>
            <a:r>
              <a:rPr lang="en-US" dirty="0"/>
              <a:t>Once hyperparameters for each model were determined, they were fit to the training data, and their performance was evaluated on the test data. Accuracy was the primary metric used for this performance assessment. The confusion matrix was also plotted, which provides a visual representation of the model's performance by displaying the number of true positives, true negatives, false positives, and false negatives.</a:t>
            </a:r>
          </a:p>
          <a:p>
            <a:pPr marL="0" indent="0">
              <a:buNone/>
            </a:pPr>
            <a:endParaRPr lang="en-US" dirty="0"/>
          </a:p>
          <a:p>
            <a:pPr marL="0" indent="0">
              <a:buNone/>
            </a:pPr>
            <a:r>
              <a:rPr lang="en-US" dirty="0"/>
              <a:t>Finally, to identify the best performing model, each classifier's accuracy score was compared. The model with the highest accuracy was considered the most effective for this particular classification task. This thorough and systematic approach ensured the model's reliability and robustness, increasing confidence in its predictions and facilitating informed decision-making.</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A512118E-60FE-C4D7-203C-0B8B5EE1BCEB}"/>
              </a:ext>
            </a:extLst>
          </p:cNvPr>
          <p:cNvSpPr txBox="1"/>
          <p:nvPr/>
        </p:nvSpPr>
        <p:spPr>
          <a:xfrm>
            <a:off x="770011" y="6087892"/>
            <a:ext cx="9941532" cy="276999"/>
          </a:xfrm>
          <a:prstGeom prst="rect">
            <a:avLst/>
          </a:prstGeom>
          <a:noFill/>
        </p:spPr>
        <p:txBody>
          <a:bodyPr wrap="square">
            <a:spAutoFit/>
          </a:bodyPr>
          <a:lstStyle/>
          <a:p>
            <a:r>
              <a:rPr lang="en-US" sz="1200" dirty="0">
                <a:hlinkClick r:id="rId3"/>
              </a:rPr>
              <a:t>https://github.com/suspicious-cow/IBM-Applied-Data-Science-Capstone/blob/main/SpaceX_Machine_Learning_Prediction_Part_5.jupyterlite.ipynb</a:t>
            </a:r>
            <a:r>
              <a:rPr lang="en-US" sz="1200" dirty="0"/>
              <a:t> </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demo in screenshots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analysis results</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our analysis of Flight Success as a function of Flight Numbers and Launch Sites we found nothing unusual.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would be expected, early flights were more failure prone than later ones since experience is gained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973419B-4368-3780-4B2A-D9D0F09DF06A}"/>
              </a:ext>
            </a:extLst>
          </p:cNvPr>
          <p:cNvPicPr>
            <a:picLocks noChangeAspect="1"/>
          </p:cNvPicPr>
          <p:nvPr/>
        </p:nvPicPr>
        <p:blipFill>
          <a:blip r:embed="rId3"/>
          <a:stretch>
            <a:fillRect/>
          </a:stretch>
        </p:blipFill>
        <p:spPr>
          <a:xfrm>
            <a:off x="7191305" y="1632826"/>
            <a:ext cx="4266667" cy="384761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much more interesting pattern revealed itself when looking at Flight Success as a function of Payload Mass and Launch Site.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While there tended to be more failures at the lower half of payloads; as the weights went up the failures went down past the 8000 mass mark.</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2B7CBC1-A1D2-BB22-D978-BCCDADF59DF1}"/>
              </a:ext>
            </a:extLst>
          </p:cNvPr>
          <p:cNvPicPr>
            <a:picLocks noChangeAspect="1"/>
          </p:cNvPicPr>
          <p:nvPr/>
        </p:nvPicPr>
        <p:blipFill>
          <a:blip r:embed="rId3"/>
          <a:stretch>
            <a:fillRect/>
          </a:stretch>
        </p:blipFill>
        <p:spPr>
          <a:xfrm>
            <a:off x="6595654" y="1714714"/>
            <a:ext cx="5190476" cy="342857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2804" y="1650842"/>
            <a:ext cx="4119445" cy="378531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our examination of Flight Success compared to Orbit Type, we found four types stood out above the rest:</a:t>
            </a:r>
          </a:p>
          <a:p>
            <a:pPr>
              <a:lnSpc>
                <a:spcPct val="100000"/>
              </a:lnSpc>
              <a:spcBef>
                <a:spcPts val="1400"/>
              </a:spcBef>
            </a:pPr>
            <a:r>
              <a:rPr lang="en-US" sz="2200" dirty="0">
                <a:solidFill>
                  <a:schemeClr val="accent3">
                    <a:lumMod val="25000"/>
                  </a:schemeClr>
                </a:solidFill>
                <a:latin typeface="Abadi" panose="020B0604020104020204" pitchFamily="34" charset="0"/>
              </a:rPr>
              <a:t>Lagrange Point 1 (ES-L1)</a:t>
            </a:r>
          </a:p>
          <a:p>
            <a:pPr>
              <a:lnSpc>
                <a:spcPct val="100000"/>
              </a:lnSpc>
              <a:spcBef>
                <a:spcPts val="1400"/>
              </a:spcBef>
            </a:pPr>
            <a:r>
              <a:rPr lang="en-US" sz="2200" dirty="0">
                <a:solidFill>
                  <a:schemeClr val="accent3">
                    <a:lumMod val="25000"/>
                  </a:schemeClr>
                </a:solidFill>
                <a:latin typeface="Abadi" panose="020B0604020104020204" pitchFamily="34" charset="0"/>
              </a:rPr>
              <a:t>Geostationary orbit (GEO)</a:t>
            </a:r>
          </a:p>
          <a:p>
            <a:pPr>
              <a:lnSpc>
                <a:spcPct val="100000"/>
              </a:lnSpc>
              <a:spcBef>
                <a:spcPts val="1400"/>
              </a:spcBef>
            </a:pPr>
            <a:r>
              <a:rPr lang="en-US" sz="2200" dirty="0">
                <a:solidFill>
                  <a:schemeClr val="accent3">
                    <a:lumMod val="25000"/>
                  </a:schemeClr>
                </a:solidFill>
                <a:latin typeface="Abadi" panose="020B0604020104020204" pitchFamily="34" charset="0"/>
              </a:rPr>
              <a:t>Highly Elliptical Orbit (HEO)</a:t>
            </a:r>
          </a:p>
          <a:p>
            <a:pPr>
              <a:lnSpc>
                <a:spcPct val="100000"/>
              </a:lnSpc>
              <a:spcBef>
                <a:spcPts val="1400"/>
              </a:spcBef>
            </a:pPr>
            <a:r>
              <a:rPr lang="en-US" sz="2200" dirty="0">
                <a:solidFill>
                  <a:schemeClr val="accent3">
                    <a:lumMod val="25000"/>
                  </a:schemeClr>
                </a:solidFill>
                <a:latin typeface="Abadi" panose="020B0604020104020204" pitchFamily="34" charset="0"/>
              </a:rPr>
              <a:t>Sun-Synchronous Orbit (SSO)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F6EB68C-D273-7D16-F1A2-EDC266417971}"/>
              </a:ext>
            </a:extLst>
          </p:cNvPr>
          <p:cNvPicPr>
            <a:picLocks noChangeAspect="1"/>
          </p:cNvPicPr>
          <p:nvPr/>
        </p:nvPicPr>
        <p:blipFill>
          <a:blip r:embed="rId3"/>
          <a:stretch>
            <a:fillRect/>
          </a:stretch>
        </p:blipFill>
        <p:spPr>
          <a:xfrm>
            <a:off x="5064264" y="1413779"/>
            <a:ext cx="6685714" cy="428571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60929" y="1959225"/>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regard to Flight Success as a function of Flight Number and Orbit Type, we found no discernable pattern other than the expected lower volume of failures in later flights due to experience gain.</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2C87AE8-5F76-0D79-9363-FD2F81F85451}"/>
              </a:ext>
            </a:extLst>
          </p:cNvPr>
          <p:cNvPicPr>
            <a:picLocks noChangeAspect="1"/>
          </p:cNvPicPr>
          <p:nvPr/>
        </p:nvPicPr>
        <p:blipFill>
          <a:blip r:embed="rId3"/>
          <a:stretch>
            <a:fillRect/>
          </a:stretch>
        </p:blipFill>
        <p:spPr>
          <a:xfrm>
            <a:off x="6405248" y="1643285"/>
            <a:ext cx="4619048" cy="357142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82477" y="1806191"/>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and Orbit Type have no discernable pattern with relation to Flight Success.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Interestingly, one of the smallest payloads is the only flight to the largest orbit (ES-L1).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44D22A6-829D-14FA-775B-F59DA9077AF9}"/>
              </a:ext>
            </a:extLst>
          </p:cNvPr>
          <p:cNvPicPr>
            <a:picLocks noChangeAspect="1"/>
          </p:cNvPicPr>
          <p:nvPr/>
        </p:nvPicPr>
        <p:blipFill>
          <a:blip r:embed="rId3"/>
          <a:stretch>
            <a:fillRect/>
          </a:stretch>
        </p:blipFill>
        <p:spPr>
          <a:xfrm>
            <a:off x="6772258" y="1633762"/>
            <a:ext cx="4685714" cy="359047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expected, we can see a clear linear path toward more successful missions over time.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of course, is due to advancements in technology as well as experience gained launching earlier missions.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A1B34FD-9A6E-D761-C046-DBF676FA7892}"/>
              </a:ext>
            </a:extLst>
          </p:cNvPr>
          <p:cNvPicPr>
            <a:picLocks noChangeAspect="1"/>
          </p:cNvPicPr>
          <p:nvPr/>
        </p:nvPicPr>
        <p:blipFill>
          <a:blip r:embed="rId3"/>
          <a:stretch>
            <a:fillRect/>
          </a:stretch>
        </p:blipFill>
        <p:spPr>
          <a:xfrm>
            <a:off x="5249896" y="1576583"/>
            <a:ext cx="6676190" cy="430476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our analysis we looked at the following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CCAFS SLC-40, Cape Canaveral Space Launch Complex 40</a:t>
            </a:r>
          </a:p>
          <a:p>
            <a:pPr>
              <a:lnSpc>
                <a:spcPct val="100000"/>
              </a:lnSpc>
              <a:spcBef>
                <a:spcPts val="1400"/>
              </a:spcBef>
            </a:pPr>
            <a:r>
              <a:rPr lang="en-US" sz="2200" dirty="0">
                <a:solidFill>
                  <a:schemeClr val="accent3">
                    <a:lumMod val="25000"/>
                  </a:schemeClr>
                </a:solidFill>
                <a:latin typeface="Abadi" panose="020B0604020104020204" pitchFamily="34" charset="0"/>
              </a:rPr>
              <a:t>CCAFS LC-40, Alternate name, with alternate coordinates, given to Cape Canaveral Space Launch Complex 40 in the data</a:t>
            </a:r>
          </a:p>
          <a:p>
            <a:pPr>
              <a:lnSpc>
                <a:spcPct val="100000"/>
              </a:lnSpc>
              <a:spcBef>
                <a:spcPts val="1400"/>
              </a:spcBef>
            </a:pPr>
            <a:r>
              <a:rPr lang="en-US" sz="2200" dirty="0">
                <a:solidFill>
                  <a:schemeClr val="accent3">
                    <a:lumMod val="25000"/>
                  </a:schemeClr>
                </a:solidFill>
                <a:latin typeface="Abadi" panose="020B0604020104020204" pitchFamily="34" charset="0"/>
              </a:rPr>
              <a:t>VAFB SLC-4E, Vandenberg Space Launch Complex 4</a:t>
            </a:r>
          </a:p>
          <a:p>
            <a:pPr>
              <a:lnSpc>
                <a:spcPct val="100000"/>
              </a:lnSpc>
              <a:spcBef>
                <a:spcPts val="1400"/>
              </a:spcBef>
            </a:pPr>
            <a:r>
              <a:rPr lang="en-US" sz="2200" dirty="0">
                <a:solidFill>
                  <a:schemeClr val="accent3">
                    <a:lumMod val="25000"/>
                  </a:schemeClr>
                </a:solidFill>
                <a:latin typeface="Abadi" panose="020B0604020104020204" pitchFamily="34" charset="0"/>
              </a:rPr>
              <a:t>KSC LC-39A, Kennedy Space Center Launch Complex 39A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LC-40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 CCAFS LC-40,  is an alternate name, with alternate coordinates, given to Cape Canaveral Space Launch Complex 40 in the data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calculated the total payload carried by boosters from NASA to be: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45,596 Kilograms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equates to 100,521.97 Pounds or 50.26 Tons.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perspective this is the approximate weight of 10 African Elephants.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also calculated the average payload mass carried by booster version F9 v1.1 to be 2,928.4 Kilograms. Which is a respectable payload relative to the total of 45,596 Kilograms for all payloads.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found the date of the first successful landing outcome on ground pad to be January Eighth, in the Year of Our Lord Two Thousand and Eighteen. </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E09EB-F99C-2B75-836D-F3817210F0A5}"/>
              </a:ext>
            </a:extLst>
          </p:cNvPr>
          <p:cNvSpPr>
            <a:spLocks noGrp="1"/>
          </p:cNvSpPr>
          <p:nvPr>
            <p:ph idx="1"/>
          </p:nvPr>
        </p:nvSpPr>
        <p:spPr>
          <a:xfrm>
            <a:off x="770011" y="1426865"/>
            <a:ext cx="10443949" cy="5174901"/>
          </a:xfrm>
        </p:spPr>
        <p:txBody>
          <a:bodyPr/>
          <a:lstStyle/>
          <a:p>
            <a:pPr marL="0" indent="0">
              <a:buNone/>
            </a:pPr>
            <a:r>
              <a:rPr lang="en-US" sz="2400" dirty="0"/>
              <a:t>This report synthesizes an extensive SpaceX launch study, deploying numerous data streams, notably the SpaceX REST API and Wikipedia page scraping. Data wrangling hurdles like null values and irrelevant data got resolved, resulting in a well-rounded dataset. With the aid of Python tools, the data underwent scrutiny, manifesting trends and relationships between variables such as payload mass, launch site, and orbit type. An interactive </a:t>
            </a:r>
            <a:r>
              <a:rPr lang="en-US" sz="2400" dirty="0" err="1"/>
              <a:t>Plotly</a:t>
            </a:r>
            <a:r>
              <a:rPr lang="en-US" sz="2400" dirty="0"/>
              <a:t> dashboard got constructed, offering enhanced data interpretation with elements like a payload range slider and site-focused success rate visual. </a:t>
            </a:r>
          </a:p>
          <a:p>
            <a:pPr marL="0" indent="0">
              <a:buNone/>
            </a:pPr>
            <a:endParaRPr lang="en-US" sz="2400" dirty="0"/>
          </a:p>
          <a:p>
            <a:pPr marL="0" indent="0">
              <a:buNone/>
            </a:pPr>
            <a:r>
              <a:rPr lang="en-US" sz="2400" dirty="0"/>
              <a:t>Multiple classification models underwent training and evaluation for the prediction of rocket landing success. A robust method involving hyperparameter tuning and cross-validation got adopted, selecting the highest accuracy model as the final predictive instrument. This aids future SpaceX missions with data-driven decisions.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 Methodologies</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felt compelled to list the names of boosters which have successfully landed on drone ship and had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Naturally we would want to calculate the total number of successful and failure mission outcomes, which can be seen below:</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99</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(in flight), 1</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(payload status unclear), 1</a:t>
            </a:r>
          </a:p>
          <a:p>
            <a:pPr lvl="1">
              <a:lnSpc>
                <a:spcPct val="100000"/>
              </a:lnSpc>
              <a:spcBef>
                <a:spcPts val="1400"/>
              </a:spcBef>
            </a:pPr>
            <a:r>
              <a:rPr lang="en-US" sz="1800" dirty="0">
                <a:solidFill>
                  <a:schemeClr val="accent3">
                    <a:lumMod val="25000"/>
                  </a:schemeClr>
                </a:solidFill>
                <a:latin typeface="Abadi" panose="020B0604020104020204" pitchFamily="34" charset="0"/>
              </a:rPr>
              <a:t>No Data, 898</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796239"/>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Following are the the names of the boosters which have carried the maximum payload mass for missions:</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B1048.4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B1056.4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B1048.5</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B1049.5</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B1060.2</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B1058.3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B1051.6</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B1060.3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B1049.7</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Following is a list of the failed landing outcomes on a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a:rPr>
              <a:t>10, Failure (drone ship), F9 v1.1 B1012, CCAFS LC-40</a:t>
            </a:r>
          </a:p>
          <a:p>
            <a:pPr lvl="1">
              <a:lnSpc>
                <a:spcPct val="100000"/>
              </a:lnSpc>
              <a:spcBef>
                <a:spcPts val="1400"/>
              </a:spcBef>
            </a:pPr>
            <a:r>
              <a:rPr lang="en-US" sz="1800" dirty="0">
                <a:solidFill>
                  <a:schemeClr val="accent3">
                    <a:lumMod val="25000"/>
                  </a:schemeClr>
                </a:solidFill>
                <a:latin typeface="Abadi"/>
              </a:rPr>
              <a:t>04, Failure (drone ship), F9 v1.1 B1015, CCAFS LC-40</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84648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Finally, we rank the count of landing outcomes (such as Failure (drone ship) or Success (ground pad)) between the dates 2010-06-04 and 2017-03-20, in descending order:</a:t>
            </a:r>
          </a:p>
          <a:p>
            <a:pPr lvl="1">
              <a:lnSpc>
                <a:spcPct val="100000"/>
              </a:lnSpc>
              <a:spcBef>
                <a:spcPts val="1400"/>
              </a:spcBef>
            </a:pPr>
            <a:r>
              <a:rPr lang="en-US" sz="1800" dirty="0">
                <a:solidFill>
                  <a:schemeClr val="accent3">
                    <a:lumMod val="25000"/>
                  </a:schemeClr>
                </a:solidFill>
                <a:latin typeface="Abadi"/>
              </a:rPr>
              <a:t>No attempt, 10</a:t>
            </a:r>
          </a:p>
          <a:p>
            <a:pPr lvl="1">
              <a:lnSpc>
                <a:spcPct val="100000"/>
              </a:lnSpc>
              <a:spcBef>
                <a:spcPts val="1400"/>
              </a:spcBef>
            </a:pPr>
            <a:r>
              <a:rPr lang="en-US" sz="1800" dirty="0">
                <a:solidFill>
                  <a:schemeClr val="accent3">
                    <a:lumMod val="25000"/>
                  </a:schemeClr>
                </a:solidFill>
                <a:latin typeface="Abadi"/>
              </a:rPr>
              <a:t>Success (ground pad), 5</a:t>
            </a:r>
          </a:p>
          <a:p>
            <a:pPr lvl="1">
              <a:lnSpc>
                <a:spcPct val="100000"/>
              </a:lnSpc>
              <a:spcBef>
                <a:spcPts val="1400"/>
              </a:spcBef>
            </a:pPr>
            <a:r>
              <a:rPr lang="en-US" sz="1800" dirty="0">
                <a:solidFill>
                  <a:schemeClr val="accent3">
                    <a:lumMod val="25000"/>
                  </a:schemeClr>
                </a:solidFill>
                <a:latin typeface="Abadi"/>
              </a:rPr>
              <a:t>Success (drone ship), 5</a:t>
            </a:r>
          </a:p>
          <a:p>
            <a:pPr lvl="1">
              <a:lnSpc>
                <a:spcPct val="100000"/>
              </a:lnSpc>
              <a:spcBef>
                <a:spcPts val="1400"/>
              </a:spcBef>
            </a:pPr>
            <a:r>
              <a:rPr lang="en-US" sz="1800" dirty="0">
                <a:solidFill>
                  <a:schemeClr val="accent3">
                    <a:lumMod val="25000"/>
                  </a:schemeClr>
                </a:solidFill>
                <a:latin typeface="Abadi"/>
              </a:rPr>
              <a:t>Failure (drone ship), 5</a:t>
            </a:r>
          </a:p>
          <a:p>
            <a:pPr lvl="1">
              <a:lnSpc>
                <a:spcPct val="100000"/>
              </a:lnSpc>
              <a:spcBef>
                <a:spcPts val="1400"/>
              </a:spcBef>
            </a:pPr>
            <a:r>
              <a:rPr lang="en-US" sz="1800" dirty="0">
                <a:solidFill>
                  <a:schemeClr val="accent3">
                    <a:lumMod val="25000"/>
                  </a:schemeClr>
                </a:solidFill>
                <a:latin typeface="Abadi"/>
              </a:rPr>
              <a:t>Controlled (ocean), 3</a:t>
            </a:r>
          </a:p>
          <a:p>
            <a:pPr lvl="1">
              <a:lnSpc>
                <a:spcPct val="100000"/>
              </a:lnSpc>
              <a:spcBef>
                <a:spcPts val="1400"/>
              </a:spcBef>
            </a:pPr>
            <a:r>
              <a:rPr lang="en-US" sz="1800" dirty="0">
                <a:solidFill>
                  <a:schemeClr val="accent3">
                    <a:lumMod val="25000"/>
                  </a:schemeClr>
                </a:solidFill>
                <a:latin typeface="Abadi"/>
              </a:rPr>
              <a:t>Uncontrolled (ocean), 2</a:t>
            </a:r>
          </a:p>
          <a:p>
            <a:pPr lvl="1">
              <a:lnSpc>
                <a:spcPct val="100000"/>
              </a:lnSpc>
              <a:spcBef>
                <a:spcPts val="1400"/>
              </a:spcBef>
            </a:pPr>
            <a:r>
              <a:rPr lang="en-US" sz="1800" dirty="0">
                <a:solidFill>
                  <a:schemeClr val="accent3">
                    <a:lumMod val="25000"/>
                  </a:schemeClr>
                </a:solidFill>
                <a:latin typeface="Abadi"/>
              </a:rPr>
              <a:t>Precluded (drone ship), 1</a:t>
            </a:r>
          </a:p>
          <a:p>
            <a:pPr lvl="1">
              <a:lnSpc>
                <a:spcPct val="100000"/>
              </a:lnSpc>
              <a:spcBef>
                <a:spcPts val="1400"/>
              </a:spcBef>
            </a:pPr>
            <a:r>
              <a:rPr lang="en-US" sz="1800" dirty="0">
                <a:solidFill>
                  <a:schemeClr val="accent3">
                    <a:lumMod val="25000"/>
                  </a:schemeClr>
                </a:solidFill>
                <a:latin typeface="Abadi"/>
              </a:rPr>
              <a:t>Failure (parachute), 1</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173779" cy="4351338"/>
          </a:xfrm>
          <a:prstGeom prst="rect">
            <a:avLst/>
          </a:prstGeom>
        </p:spPr>
        <p:txBody>
          <a:bodyPr lIns="91440" tIns="45720" rIns="91440" bIns="45720" anchor="t">
            <a:normAutofit/>
          </a:bodyPr>
          <a:lstStyle/>
          <a:p>
            <a:pPr marL="0" indent="0">
              <a:buNone/>
            </a:pPr>
            <a:r>
              <a:rPr lang="en-US" dirty="0"/>
              <a:t>Here you can see all launch sites on a map, this gives a clear view of their geographical distribution, providing us with an immediate context of the environmental factors they might be subjected to, like weather and population density.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 Indicators</a:t>
            </a:r>
          </a:p>
        </p:txBody>
      </p:sp>
      <p:pic>
        <p:nvPicPr>
          <p:cNvPr id="6" name="Picture 5">
            <a:extLst>
              <a:ext uri="{FF2B5EF4-FFF2-40B4-BE49-F238E27FC236}">
                <a16:creationId xmlns:a16="http://schemas.microsoft.com/office/drawing/2014/main" id="{0A4A5B63-6C64-756D-D492-075CCE1217A5}"/>
              </a:ext>
            </a:extLst>
          </p:cNvPr>
          <p:cNvPicPr>
            <a:picLocks noChangeAspect="1"/>
          </p:cNvPicPr>
          <p:nvPr/>
        </p:nvPicPr>
        <p:blipFill>
          <a:blip r:embed="rId3"/>
          <a:stretch>
            <a:fillRect/>
          </a:stretch>
        </p:blipFill>
        <p:spPr>
          <a:xfrm>
            <a:off x="4943789" y="1724238"/>
            <a:ext cx="3123809" cy="3409524"/>
          </a:xfrm>
          <a:prstGeom prst="rect">
            <a:avLst/>
          </a:prstGeom>
        </p:spPr>
      </p:pic>
      <p:pic>
        <p:nvPicPr>
          <p:cNvPr id="8" name="Picture 7">
            <a:extLst>
              <a:ext uri="{FF2B5EF4-FFF2-40B4-BE49-F238E27FC236}">
                <a16:creationId xmlns:a16="http://schemas.microsoft.com/office/drawing/2014/main" id="{053FADDD-493D-CF9E-335E-8B41834AC210}"/>
              </a:ext>
            </a:extLst>
          </p:cNvPr>
          <p:cNvPicPr>
            <a:picLocks noChangeAspect="1"/>
          </p:cNvPicPr>
          <p:nvPr/>
        </p:nvPicPr>
        <p:blipFill>
          <a:blip r:embed="rId4"/>
          <a:stretch>
            <a:fillRect/>
          </a:stretch>
        </p:blipFill>
        <p:spPr>
          <a:xfrm>
            <a:off x="8223930" y="1724238"/>
            <a:ext cx="3958232" cy="411385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3017680"/>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We added markers to indicate the success or failure of launches at each site. By utilizing color-coded markers (green for success, red for failure), we aimed to provide a clear, visual indicator of the success rate for each site.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 Fail Indicators</a:t>
            </a:r>
          </a:p>
        </p:txBody>
      </p:sp>
      <p:pic>
        <p:nvPicPr>
          <p:cNvPr id="4" name="Picture 3">
            <a:extLst>
              <a:ext uri="{FF2B5EF4-FFF2-40B4-BE49-F238E27FC236}">
                <a16:creationId xmlns:a16="http://schemas.microsoft.com/office/drawing/2014/main" id="{BC5F633F-E049-DD0A-F087-A30D312FBB89}"/>
              </a:ext>
            </a:extLst>
          </p:cNvPr>
          <p:cNvPicPr>
            <a:picLocks noChangeAspect="1"/>
          </p:cNvPicPr>
          <p:nvPr/>
        </p:nvPicPr>
        <p:blipFill>
          <a:blip r:embed="rId3"/>
          <a:stretch>
            <a:fillRect/>
          </a:stretch>
        </p:blipFill>
        <p:spPr>
          <a:xfrm>
            <a:off x="6649198" y="1719026"/>
            <a:ext cx="3822497" cy="367522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54804"/>
            <a:ext cx="9971677" cy="160773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Finally, we calculated and displayed the distances between each launch site and its significant proximities, such as coastlines, and major cities. By drawing lines between the launch site and these points of interest, we visually emphasized the spatial relationship.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Significant Landmarks</a:t>
            </a:r>
          </a:p>
        </p:txBody>
      </p:sp>
      <p:pic>
        <p:nvPicPr>
          <p:cNvPr id="4" name="Picture 3">
            <a:extLst>
              <a:ext uri="{FF2B5EF4-FFF2-40B4-BE49-F238E27FC236}">
                <a16:creationId xmlns:a16="http://schemas.microsoft.com/office/drawing/2014/main" id="{16B8FE83-004D-C6AF-05AB-78E2A7CB1B64}"/>
              </a:ext>
            </a:extLst>
          </p:cNvPr>
          <p:cNvPicPr>
            <a:picLocks noChangeAspect="1"/>
          </p:cNvPicPr>
          <p:nvPr/>
        </p:nvPicPr>
        <p:blipFill>
          <a:blip r:embed="rId3"/>
          <a:stretch>
            <a:fillRect/>
          </a:stretch>
        </p:blipFill>
        <p:spPr>
          <a:xfrm>
            <a:off x="1537335" y="1453981"/>
            <a:ext cx="8980952" cy="344761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E09EB-F99C-2B75-836D-F3817210F0A5}"/>
              </a:ext>
            </a:extLst>
          </p:cNvPr>
          <p:cNvSpPr>
            <a:spLocks noGrp="1"/>
          </p:cNvSpPr>
          <p:nvPr>
            <p:ph idx="1"/>
          </p:nvPr>
        </p:nvSpPr>
        <p:spPr>
          <a:xfrm>
            <a:off x="770011" y="1426865"/>
            <a:ext cx="10443949" cy="5174901"/>
          </a:xfrm>
        </p:spPr>
        <p:txBody>
          <a:bodyPr/>
          <a:lstStyle/>
          <a:p>
            <a:pPr marL="0" indent="0">
              <a:buNone/>
            </a:pPr>
            <a:endParaRPr lang="en-US" sz="2400"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 Results</a:t>
            </a:r>
            <a:endParaRPr lang="en-US" dirty="0">
              <a:solidFill>
                <a:srgbClr val="0B49CB"/>
              </a:solidFill>
            </a:endParaRPr>
          </a:p>
        </p:txBody>
      </p:sp>
    </p:spTree>
    <p:extLst>
      <p:ext uri="{BB962C8B-B14F-4D97-AF65-F5344CB8AC3E}">
        <p14:creationId xmlns:p14="http://schemas.microsoft.com/office/powerpoint/2010/main" val="1673568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46363" y="2119468"/>
            <a:ext cx="10499275" cy="3989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Background</a:t>
            </a:r>
          </a:p>
          <a:p>
            <a:pPr marL="0" indent="0">
              <a:spcBef>
                <a:spcPts val="1400"/>
              </a:spcBef>
              <a:buNone/>
            </a:pPr>
            <a:r>
              <a:rPr lang="en-US" sz="2200" dirty="0">
                <a:solidFill>
                  <a:schemeClr val="accent3">
                    <a:lumMod val="25000"/>
                  </a:schemeClr>
                </a:solidFill>
                <a:latin typeface="Abadi" panose="020B0604020104020204" pitchFamily="34" charset="0"/>
              </a:rPr>
              <a:t>Commercial space travel, once exclusive to government agencies, is now a reality with companies like Virgin Galactic, Rocket Lab, Blue Origin, and SpaceX. SpaceX stands out with its Falcon 9 rocket. This rocket has cut space travel cost significantly, primarily due to its reusable first stage.</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 Statement</a:t>
            </a:r>
          </a:p>
          <a:p>
            <a:pPr marL="0" indent="0">
              <a:spcBef>
                <a:spcPts val="1400"/>
              </a:spcBef>
              <a:buNone/>
            </a:pPr>
            <a:r>
              <a:rPr lang="en-US" sz="2200" dirty="0">
                <a:solidFill>
                  <a:schemeClr val="accent3">
                    <a:lumMod val="25000"/>
                  </a:schemeClr>
                </a:solidFill>
                <a:latin typeface="Abadi" panose="020B0604020104020204" pitchFamily="34" charset="0"/>
              </a:rPr>
              <a:t>A crucial question is predicting the successful landing of the first stage of a launch. This prediction can provide insights into the cost of a launch.</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000" dirty="0">
                <a:solidFill>
                  <a:schemeClr val="accent3">
                    <a:lumMod val="25000"/>
                  </a:schemeClr>
                </a:solidFill>
                <a:latin typeface="Abadi" panose="020B0604020104020204" pitchFamily="34" charset="0"/>
              </a:rPr>
              <a:t>The data for this analysis was primarily sourced from the SpaceX REST API</a:t>
            </a:r>
          </a:p>
          <a:p>
            <a:pPr lvl="1">
              <a:lnSpc>
                <a:spcPct val="120000"/>
              </a:lnSpc>
              <a:spcBef>
                <a:spcPts val="1400"/>
              </a:spcBef>
            </a:pPr>
            <a:r>
              <a:rPr lang="en-US" sz="8000" dirty="0">
                <a:solidFill>
                  <a:schemeClr val="accent3">
                    <a:lumMod val="25000"/>
                  </a:schemeClr>
                </a:solidFill>
                <a:latin typeface="Abadi" panose="020B0604020104020204" pitchFamily="34" charset="0"/>
              </a:rPr>
              <a:t>Web scraping was used to obtain additional data from Wikipedia</a:t>
            </a:r>
          </a:p>
          <a:p>
            <a:pPr>
              <a:lnSpc>
                <a:spcPct val="120000"/>
              </a:lnSpc>
              <a:spcBef>
                <a:spcPts val="1400"/>
              </a:spcBef>
            </a:pPr>
            <a:r>
              <a:rPr lang="en-US" sz="9200" dirty="0">
                <a:solidFill>
                  <a:schemeClr val="accent3">
                    <a:lumMod val="25000"/>
                  </a:schemeClr>
                </a:solidFill>
                <a:latin typeface="Abadi"/>
              </a:rPr>
              <a:t>Performed data wrangling</a:t>
            </a:r>
          </a:p>
          <a:p>
            <a:pPr lvl="1">
              <a:lnSpc>
                <a:spcPct val="120000"/>
              </a:lnSpc>
              <a:spcBef>
                <a:spcPts val="1400"/>
              </a:spcBef>
            </a:pPr>
            <a:r>
              <a:rPr lang="en-US" sz="8000" dirty="0">
                <a:solidFill>
                  <a:schemeClr val="accent3">
                    <a:lumMod val="25000"/>
                  </a:schemeClr>
                </a:solidFill>
                <a:latin typeface="Abadi" panose="020B0604020104020204" pitchFamily="34" charset="0"/>
              </a:rPr>
              <a:t>Determining labels for our supervised models </a:t>
            </a:r>
          </a:p>
          <a:p>
            <a:pPr>
              <a:lnSpc>
                <a:spcPct val="120000"/>
              </a:lnSpc>
              <a:spcBef>
                <a:spcPts val="1400"/>
              </a:spcBef>
            </a:pPr>
            <a:r>
              <a:rPr lang="en-US" sz="92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nSpc>
                <a:spcPct val="120000"/>
              </a:lnSpc>
              <a:spcBef>
                <a:spcPts val="1400"/>
              </a:spcBef>
            </a:pPr>
            <a:r>
              <a:rPr lang="en-US" sz="8000" dirty="0">
                <a:solidFill>
                  <a:schemeClr val="accent3">
                    <a:lumMod val="25000"/>
                  </a:schemeClr>
                </a:solidFill>
                <a:latin typeface="Abadi" panose="020B0604020104020204" pitchFamily="34" charset="0"/>
              </a:rPr>
              <a:t>Hyperparameter tuning for multiple types of classifiers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4126"/>
            <a:ext cx="10515600" cy="4913085"/>
          </a:xfrm>
          <a:prstGeom prst="rect">
            <a:avLst/>
          </a:prstGeom>
        </p:spPr>
        <p:txBody>
          <a:bodyPr/>
          <a:lstStyle/>
          <a:p>
            <a:pPr marL="0" indent="0">
              <a:buNone/>
            </a:pPr>
            <a:r>
              <a:rPr lang="en-US" dirty="0"/>
              <a:t>The data for this analysis was primarily sourced from the SpaceX REST API, an open interface providing detailed information about SpaceX launches. Data, such as details about the rockets used, payload specifications, and landing outcomes, are all accessible via specific API endpoints.</a:t>
            </a:r>
          </a:p>
          <a:p>
            <a:pPr marL="0" indent="0">
              <a:buNone/>
            </a:pPr>
            <a:endParaRPr lang="en-US" dirty="0"/>
          </a:p>
          <a:p>
            <a:pPr marL="0" indent="0">
              <a:buNone/>
            </a:pPr>
            <a:r>
              <a:rPr lang="en-US" dirty="0"/>
              <a:t>In addition, web scraping techniques were employed to extract Falcon 9 launch records from relevant Wiki pages. This additional data source enriched the insights from the API data, creating a more holistic picture of the Falcon 9 launches.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40681" y="1513358"/>
            <a:ext cx="4726973" cy="490537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use the SpaceX REST API to collect detailed data about past rocket launches. Functions access specific API endpoints, retrieve JSON data, and process this data.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For example, the `</a:t>
            </a:r>
            <a:r>
              <a:rPr lang="en-US" sz="1800" dirty="0" err="1">
                <a:solidFill>
                  <a:schemeClr val="accent3">
                    <a:lumMod val="25000"/>
                  </a:schemeClr>
                </a:solidFill>
                <a:latin typeface="Abadi" panose="020B0604020104020204" pitchFamily="34" charset="0"/>
              </a:rPr>
              <a:t>getBoosterVersion</a:t>
            </a:r>
            <a:r>
              <a:rPr lang="en-US" sz="1800" dirty="0">
                <a:solidFill>
                  <a:schemeClr val="accent3">
                    <a:lumMod val="25000"/>
                  </a:schemeClr>
                </a:solidFill>
                <a:latin typeface="Abadi" panose="020B0604020104020204" pitchFamily="34" charset="0"/>
              </a:rPr>
              <a:t>` function interacts with the 'rocket' endpoint, fetches the JSON data, and extracts the name of the rocket. In the same way, `</a:t>
            </a:r>
            <a:r>
              <a:rPr lang="en-US" sz="1800" dirty="0" err="1">
                <a:solidFill>
                  <a:schemeClr val="accent3">
                    <a:lumMod val="25000"/>
                  </a:schemeClr>
                </a:solidFill>
                <a:latin typeface="Abadi" panose="020B0604020104020204" pitchFamily="34" charset="0"/>
              </a:rPr>
              <a:t>getLaunchSite</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getPayloadData</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getCoreData</a:t>
            </a:r>
            <a:r>
              <a:rPr lang="en-US" sz="1800" dirty="0">
                <a:solidFill>
                  <a:schemeClr val="accent3">
                    <a:lumMod val="25000"/>
                  </a:schemeClr>
                </a:solidFill>
                <a:latin typeface="Abadi" panose="020B0604020104020204" pitchFamily="34" charset="0"/>
              </a:rPr>
              <a:t>` functions access and pull critical details from 'launchpad', 'payloads', and 'cores' endpoints, respectively.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These steps help us create a detailed dataset from various related sources, offering useful insights into the factors that impact the success of rocket landings. </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sz="24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0" name="Group 19">
            <a:extLst>
              <a:ext uri="{FF2B5EF4-FFF2-40B4-BE49-F238E27FC236}">
                <a16:creationId xmlns:a16="http://schemas.microsoft.com/office/drawing/2014/main" id="{F884BF2F-3AD6-EEBA-C7F4-84E8C07C4250}"/>
              </a:ext>
            </a:extLst>
          </p:cNvPr>
          <p:cNvGrpSpPr/>
          <p:nvPr/>
        </p:nvGrpSpPr>
        <p:grpSpPr>
          <a:xfrm>
            <a:off x="5553394" y="1800225"/>
            <a:ext cx="6530921" cy="4081935"/>
            <a:chOff x="5553394" y="1800225"/>
            <a:chExt cx="6530921" cy="4081935"/>
          </a:xfrm>
        </p:grpSpPr>
        <p:grpSp>
          <p:nvGrpSpPr>
            <p:cNvPr id="10" name="Group 9">
              <a:extLst>
                <a:ext uri="{FF2B5EF4-FFF2-40B4-BE49-F238E27FC236}">
                  <a16:creationId xmlns:a16="http://schemas.microsoft.com/office/drawing/2014/main" id="{9E7D6DF9-85FA-BFF8-CF17-E037030CB0A3}"/>
                </a:ext>
              </a:extLst>
            </p:cNvPr>
            <p:cNvGrpSpPr/>
            <p:nvPr/>
          </p:nvGrpSpPr>
          <p:grpSpPr>
            <a:xfrm>
              <a:off x="5553394" y="1800225"/>
              <a:ext cx="2301072" cy="3897190"/>
              <a:chOff x="5794550" y="1800225"/>
              <a:chExt cx="2301072" cy="3897190"/>
            </a:xfrm>
          </p:grpSpPr>
          <p:sp>
            <p:nvSpPr>
              <p:cNvPr id="2" name="Rectangle: Rounded Corners 1">
                <a:extLst>
                  <a:ext uri="{FF2B5EF4-FFF2-40B4-BE49-F238E27FC236}">
                    <a16:creationId xmlns:a16="http://schemas.microsoft.com/office/drawing/2014/main" id="{75F1C6CD-F1C2-865B-D14B-8D3D3E202C05}"/>
                  </a:ext>
                </a:extLst>
              </p:cNvPr>
              <p:cNvSpPr/>
              <p:nvPr/>
            </p:nvSpPr>
            <p:spPr>
              <a:xfrm>
                <a:off x="5794550" y="1800225"/>
                <a:ext cx="2301072" cy="38971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26" name="Picture 2">
                <a:extLst>
                  <a:ext uri="{FF2B5EF4-FFF2-40B4-BE49-F238E27FC236}">
                    <a16:creationId xmlns:a16="http://schemas.microsoft.com/office/drawing/2014/main" id="{13036BE8-33F6-7A5F-F2E0-4DDFF7988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28" y="2863309"/>
                <a:ext cx="1527917" cy="1771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2E13EB6D-03F9-BEAD-B5C7-324FD6F58C1B}"/>
                </a:ext>
              </a:extLst>
            </p:cNvPr>
            <p:cNvGrpSpPr/>
            <p:nvPr/>
          </p:nvGrpSpPr>
          <p:grpSpPr>
            <a:xfrm>
              <a:off x="9783243" y="1800225"/>
              <a:ext cx="2301072" cy="3897190"/>
              <a:chOff x="9682763" y="1800225"/>
              <a:chExt cx="2301072" cy="3897190"/>
            </a:xfrm>
          </p:grpSpPr>
          <p:sp>
            <p:nvSpPr>
              <p:cNvPr id="7" name="Rectangle: Rounded Corners 6">
                <a:extLst>
                  <a:ext uri="{FF2B5EF4-FFF2-40B4-BE49-F238E27FC236}">
                    <a16:creationId xmlns:a16="http://schemas.microsoft.com/office/drawing/2014/main" id="{3091341D-08B3-B69C-47B3-945442BA654D}"/>
                  </a:ext>
                </a:extLst>
              </p:cNvPr>
              <p:cNvSpPr/>
              <p:nvPr/>
            </p:nvSpPr>
            <p:spPr>
              <a:xfrm>
                <a:off x="9682763" y="1800225"/>
                <a:ext cx="2301072" cy="38971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24AEF068-EE1A-69A7-71FC-8288D3781468}"/>
                  </a:ext>
                </a:extLst>
              </p:cNvPr>
              <p:cNvPicPr>
                <a:picLocks noChangeAspect="1"/>
              </p:cNvPicPr>
              <p:nvPr/>
            </p:nvPicPr>
            <p:blipFill>
              <a:blip r:embed="rId4"/>
              <a:stretch>
                <a:fillRect/>
              </a:stretch>
            </p:blipFill>
            <p:spPr>
              <a:xfrm>
                <a:off x="9851066" y="3626041"/>
                <a:ext cx="1964466" cy="245558"/>
              </a:xfrm>
              <a:prstGeom prst="rect">
                <a:avLst/>
              </a:prstGeom>
            </p:spPr>
          </p:pic>
        </p:grpSp>
        <p:cxnSp>
          <p:nvCxnSpPr>
            <p:cNvPr id="13" name="Straight Arrow Connector 12">
              <a:extLst>
                <a:ext uri="{FF2B5EF4-FFF2-40B4-BE49-F238E27FC236}">
                  <a16:creationId xmlns:a16="http://schemas.microsoft.com/office/drawing/2014/main" id="{688E1D9A-A5CA-3E5B-64A0-F35D1E5BDA7F}"/>
                </a:ext>
              </a:extLst>
            </p:cNvPr>
            <p:cNvCxnSpPr>
              <a:cxnSpLocks/>
            </p:cNvCxnSpPr>
            <p:nvPr/>
          </p:nvCxnSpPr>
          <p:spPr>
            <a:xfrm>
              <a:off x="7854466" y="2407920"/>
              <a:ext cx="192877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397429-1482-F177-BDC0-A6A8F0509802}"/>
                </a:ext>
              </a:extLst>
            </p:cNvPr>
            <p:cNvCxnSpPr>
              <a:cxnSpLocks/>
            </p:cNvCxnSpPr>
            <p:nvPr/>
          </p:nvCxnSpPr>
          <p:spPr>
            <a:xfrm flipH="1">
              <a:off x="7854466" y="4649571"/>
              <a:ext cx="192877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72C2402-2C4B-BD11-F221-42DC949044C2}"/>
                </a:ext>
              </a:extLst>
            </p:cNvPr>
            <p:cNvSpPr txBox="1"/>
            <p:nvPr/>
          </p:nvSpPr>
          <p:spPr>
            <a:xfrm>
              <a:off x="8094553" y="1995607"/>
              <a:ext cx="1448602" cy="369332"/>
            </a:xfrm>
            <a:prstGeom prst="rect">
              <a:avLst/>
            </a:prstGeom>
            <a:noFill/>
          </p:spPr>
          <p:txBody>
            <a:bodyPr wrap="none" rtlCol="0">
              <a:spAutoFit/>
            </a:bodyPr>
            <a:lstStyle/>
            <a:p>
              <a:r>
                <a:rPr lang="en-US" dirty="0">
                  <a:solidFill>
                    <a:schemeClr val="accent1"/>
                  </a:solidFill>
                </a:rPr>
                <a:t>REST Request</a:t>
              </a:r>
            </a:p>
          </p:txBody>
        </p:sp>
        <p:sp>
          <p:nvSpPr>
            <p:cNvPr id="17" name="TextBox 16">
              <a:extLst>
                <a:ext uri="{FF2B5EF4-FFF2-40B4-BE49-F238E27FC236}">
                  <a16:creationId xmlns:a16="http://schemas.microsoft.com/office/drawing/2014/main" id="{381507EE-B93B-8A1C-4392-EB9F2CD37F82}"/>
                </a:ext>
              </a:extLst>
            </p:cNvPr>
            <p:cNvSpPr txBox="1"/>
            <p:nvPr/>
          </p:nvSpPr>
          <p:spPr>
            <a:xfrm>
              <a:off x="8025945" y="4235887"/>
              <a:ext cx="1585819" cy="369332"/>
            </a:xfrm>
            <a:prstGeom prst="rect">
              <a:avLst/>
            </a:prstGeom>
            <a:noFill/>
          </p:spPr>
          <p:txBody>
            <a:bodyPr wrap="none" rtlCol="0">
              <a:spAutoFit/>
            </a:bodyPr>
            <a:lstStyle/>
            <a:p>
              <a:r>
                <a:rPr lang="en-US" dirty="0">
                  <a:solidFill>
                    <a:schemeClr val="accent1"/>
                  </a:solidFill>
                </a:rPr>
                <a:t>REST Response</a:t>
              </a:r>
            </a:p>
          </p:txBody>
        </p:sp>
        <p:sp>
          <p:nvSpPr>
            <p:cNvPr id="18" name="Rectangle 17">
              <a:extLst>
                <a:ext uri="{FF2B5EF4-FFF2-40B4-BE49-F238E27FC236}">
                  <a16:creationId xmlns:a16="http://schemas.microsoft.com/office/drawing/2014/main" id="{C5BE9519-511D-B493-22F2-3D53BE2FE1F3}"/>
                </a:ext>
              </a:extLst>
            </p:cNvPr>
            <p:cNvSpPr/>
            <p:nvPr/>
          </p:nvSpPr>
          <p:spPr>
            <a:xfrm>
              <a:off x="8273421" y="2481180"/>
              <a:ext cx="1090866" cy="11550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200" dirty="0"/>
                <a:t>Function Calls</a:t>
              </a:r>
            </a:p>
            <a:p>
              <a:pPr algn="ctr"/>
              <a:r>
                <a:rPr lang="it-IT" sz="700" dirty="0"/>
                <a:t>getBoosterVersion(data)</a:t>
              </a:r>
            </a:p>
            <a:p>
              <a:pPr algn="ctr"/>
              <a:r>
                <a:rPr lang="it-IT" sz="700" dirty="0"/>
                <a:t>getLaunchSite(data)</a:t>
              </a:r>
            </a:p>
            <a:p>
              <a:pPr algn="ctr"/>
              <a:r>
                <a:rPr lang="it-IT" sz="700" dirty="0"/>
                <a:t>getPayloadData(data)</a:t>
              </a:r>
            </a:p>
            <a:p>
              <a:pPr algn="ctr"/>
              <a:r>
                <a:rPr lang="it-IT" sz="700" dirty="0"/>
                <a:t>getCoreData(data)</a:t>
              </a:r>
              <a:endParaRPr lang="en-US" sz="700" dirty="0"/>
            </a:p>
          </p:txBody>
        </p:sp>
        <p:sp>
          <p:nvSpPr>
            <p:cNvPr id="19" name="Rectangle 18">
              <a:extLst>
                <a:ext uri="{FF2B5EF4-FFF2-40B4-BE49-F238E27FC236}">
                  <a16:creationId xmlns:a16="http://schemas.microsoft.com/office/drawing/2014/main" id="{DF8733E1-F6E3-05CB-EA32-1608A8D542C5}"/>
                </a:ext>
              </a:extLst>
            </p:cNvPr>
            <p:cNvSpPr/>
            <p:nvPr/>
          </p:nvSpPr>
          <p:spPr>
            <a:xfrm>
              <a:off x="8273421" y="4727139"/>
              <a:ext cx="1090866" cy="115502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sz="1200" dirty="0"/>
                <a:t>JSON Data</a:t>
              </a:r>
            </a:p>
          </p:txBody>
        </p:sp>
      </p:grpSp>
      <p:sp>
        <p:nvSpPr>
          <p:cNvPr id="8" name="TextBox 7">
            <a:extLst>
              <a:ext uri="{FF2B5EF4-FFF2-40B4-BE49-F238E27FC236}">
                <a16:creationId xmlns:a16="http://schemas.microsoft.com/office/drawing/2014/main" id="{C2938028-7F68-48CD-06DB-6472AC2FBC79}"/>
              </a:ext>
            </a:extLst>
          </p:cNvPr>
          <p:cNvSpPr txBox="1"/>
          <p:nvPr/>
        </p:nvSpPr>
        <p:spPr>
          <a:xfrm>
            <a:off x="770010" y="6408257"/>
            <a:ext cx="9871193" cy="307777"/>
          </a:xfrm>
          <a:prstGeom prst="rect">
            <a:avLst/>
          </a:prstGeom>
          <a:noFill/>
        </p:spPr>
        <p:txBody>
          <a:bodyPr wrap="square">
            <a:sp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5"/>
              </a:rPr>
              <a:t>https://github.com/suspicious-cow/IBM-Applied-Data-Science-Capstone/blob/main/jupyter-labs-spacex-data-collection-api.ipynb</a:t>
            </a:r>
            <a:r>
              <a:rPr lang="en-US" sz="1400" dirty="0">
                <a:solidFill>
                  <a:schemeClr val="accent3">
                    <a:lumMod val="25000"/>
                  </a:schemeClr>
                </a:solidFill>
                <a:latin typeface="Abadi" panose="020B0604020104020204" pitchFamily="34" charset="0"/>
              </a:rPr>
              <a:t> </a:t>
            </a:r>
            <a:endParaRPr lang="en-US" sz="1400"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1081</TotalTime>
  <Words>3654</Words>
  <Application>Microsoft Office PowerPoint</Application>
  <PresentationFormat>Widescreen</PresentationFormat>
  <Paragraphs>300</Paragraphs>
  <Slides>48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Zain Naboulsi</cp:lastModifiedBy>
  <cp:revision>238</cp:revision>
  <dcterms:created xsi:type="dcterms:W3CDTF">2021-04-29T18:58:34Z</dcterms:created>
  <dcterms:modified xsi:type="dcterms:W3CDTF">2023-06-27T02:38:09Z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